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898989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4" autoAdjust="0"/>
    <p:restoredTop sz="94660"/>
  </p:normalViewPr>
  <p:slideViewPr>
    <p:cSldViewPr snapToGrid="0">
      <p:cViewPr varScale="1">
        <p:scale>
          <a:sx n="67" d="100"/>
          <a:sy n="67" d="100"/>
        </p:scale>
        <p:origin x="3288" y="84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6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8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07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11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08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4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0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62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14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E303A-9007-4681-ABFF-44312F33128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3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21B014A-2EE8-3AB8-1CEB-D38A2B0FAFA7}"/>
              </a:ext>
            </a:extLst>
          </p:cNvPr>
          <p:cNvSpPr/>
          <p:nvPr/>
        </p:nvSpPr>
        <p:spPr>
          <a:xfrm>
            <a:off x="0" y="-326"/>
            <a:ext cx="6858000" cy="5983889"/>
          </a:xfrm>
          <a:prstGeom prst="rect">
            <a:avLst/>
          </a:prstGeom>
          <a:gradFill flip="none" rotWithShape="1">
            <a:gsLst>
              <a:gs pos="56000">
                <a:schemeClr val="accent2">
                  <a:tint val="44500"/>
                  <a:satMod val="160000"/>
                </a:schemeClr>
              </a:gs>
              <a:gs pos="100000">
                <a:schemeClr val="accent2"/>
              </a:gs>
              <a:gs pos="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08F9FB4-6590-56C1-7577-BFC67006ABC3}"/>
              </a:ext>
            </a:extLst>
          </p:cNvPr>
          <p:cNvGrpSpPr/>
          <p:nvPr/>
        </p:nvGrpSpPr>
        <p:grpSpPr>
          <a:xfrm>
            <a:off x="0" y="6836173"/>
            <a:ext cx="6858000" cy="2885598"/>
            <a:chOff x="0" y="5992166"/>
            <a:chExt cx="6858000" cy="297403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F84AF0F-D902-1B61-63EE-883F9259150A}"/>
                </a:ext>
              </a:extLst>
            </p:cNvPr>
            <p:cNvSpPr/>
            <p:nvPr/>
          </p:nvSpPr>
          <p:spPr>
            <a:xfrm>
              <a:off x="0" y="6137827"/>
              <a:ext cx="6858000" cy="2828373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52000">
                  <a:schemeClr val="accent4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4304FE4-898B-F964-B3F6-52AD727CF3EF}"/>
                </a:ext>
              </a:extLst>
            </p:cNvPr>
            <p:cNvSpPr/>
            <p:nvPr/>
          </p:nvSpPr>
          <p:spPr>
            <a:xfrm rot="10800000">
              <a:off x="2860675" y="5992166"/>
              <a:ext cx="1168400" cy="35559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0A901A-3D2A-A453-034A-C0DE2A3CA765}"/>
              </a:ext>
            </a:extLst>
          </p:cNvPr>
          <p:cNvSpPr txBox="1"/>
          <p:nvPr/>
        </p:nvSpPr>
        <p:spPr>
          <a:xfrm>
            <a:off x="3443294" y="6829"/>
            <a:ext cx="3524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作成日：　　　　　年　　月　　日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3708F5D-A253-5E8A-5CE1-2AE7CF15C808}"/>
              </a:ext>
            </a:extLst>
          </p:cNvPr>
          <p:cNvSpPr txBox="1"/>
          <p:nvPr/>
        </p:nvSpPr>
        <p:spPr>
          <a:xfrm>
            <a:off x="-4354" y="9721771"/>
            <a:ext cx="67147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本資料は</a:t>
            </a:r>
            <a:r>
              <a:rPr lang="ja-JP" altLang="ja-JP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厚生労働省が</a:t>
            </a:r>
            <a:r>
              <a:rPr lang="ja-JP" altLang="en-US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提示しているもの</a:t>
            </a:r>
            <a:r>
              <a:rPr lang="ja-JP" altLang="ja-JP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を参考に</a:t>
            </a:r>
            <a:r>
              <a:rPr lang="ja-JP" altLang="en-US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漁業（養殖業含む）・遊漁船業の作業に沿うよう、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水産庁</a:t>
            </a:r>
            <a:r>
              <a:rPr lang="ja-JP" altLang="ja-JP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にて</a:t>
            </a:r>
            <a:r>
              <a:rPr lang="ja-JP" altLang="en-US" sz="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作成しています。</a:t>
            </a:r>
            <a:endParaRPr lang="ja-JP" altLang="ja-JP" sz="8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6E38D6-643B-3AE4-F633-2AA9742C35D2}"/>
              </a:ext>
            </a:extLst>
          </p:cNvPr>
          <p:cNvSpPr txBox="1"/>
          <p:nvPr/>
        </p:nvSpPr>
        <p:spPr>
          <a:xfrm>
            <a:off x="-1153" y="6997803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熱中症担当者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FA36970-E838-8DC2-B5C9-2DEE1A4EE035}"/>
              </a:ext>
            </a:extLst>
          </p:cNvPr>
          <p:cNvSpPr txBox="1"/>
          <p:nvPr/>
        </p:nvSpPr>
        <p:spPr>
          <a:xfrm>
            <a:off x="3822278" y="6982720"/>
            <a:ext cx="285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② 救急・近隣病院</a:t>
            </a:r>
            <a:endParaRPr kumimoji="1"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484299-DAC8-B392-47AA-28D339D18066}"/>
              </a:ext>
            </a:extLst>
          </p:cNvPr>
          <p:cNvSpPr txBox="1"/>
          <p:nvPr/>
        </p:nvSpPr>
        <p:spPr>
          <a:xfrm>
            <a:off x="-12146" y="668710"/>
            <a:ext cx="6858000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熱中症のおそれのある者に対する処置の例　フロー図</a:t>
            </a: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2F8E6AF-3AEA-0DA4-DB9A-9B8CAA84406E}"/>
              </a:ext>
            </a:extLst>
          </p:cNvPr>
          <p:cNvSpPr/>
          <p:nvPr/>
        </p:nvSpPr>
        <p:spPr>
          <a:xfrm>
            <a:off x="91440" y="1211122"/>
            <a:ext cx="3937635" cy="1181809"/>
          </a:xfrm>
          <a:prstGeom prst="roundRect">
            <a:avLst>
              <a:gd name="adj" fmla="val 76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0DD230F-60BA-4BF0-1200-9CC6BB6CC758}"/>
              </a:ext>
            </a:extLst>
          </p:cNvPr>
          <p:cNvGrpSpPr/>
          <p:nvPr/>
        </p:nvGrpSpPr>
        <p:grpSpPr>
          <a:xfrm>
            <a:off x="4669072" y="2936057"/>
            <a:ext cx="1917700" cy="436623"/>
            <a:chOff x="11875751" y="3169357"/>
            <a:chExt cx="1917700" cy="1163962"/>
          </a:xfrm>
        </p:grpSpPr>
        <p:sp>
          <p:nvSpPr>
            <p:cNvPr id="79" name="四角形: 角を丸くする 78">
              <a:extLst>
                <a:ext uri="{FF2B5EF4-FFF2-40B4-BE49-F238E27FC236}">
                  <a16:creationId xmlns:a16="http://schemas.microsoft.com/office/drawing/2014/main" id="{0867EF40-6BA4-B16A-4664-ED0B925A0C6C}"/>
                </a:ext>
              </a:extLst>
            </p:cNvPr>
            <p:cNvSpPr/>
            <p:nvPr/>
          </p:nvSpPr>
          <p:spPr>
            <a:xfrm>
              <a:off x="11875751" y="3169357"/>
              <a:ext cx="1917700" cy="1163962"/>
            </a:xfrm>
            <a:prstGeom prst="roundRect">
              <a:avLst>
                <a:gd name="adj" fmla="val 12402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4A8E8620-F866-A069-C81E-ED0C324C81B1}"/>
                </a:ext>
              </a:extLst>
            </p:cNvPr>
            <p:cNvSpPr txBox="1"/>
            <p:nvPr/>
          </p:nvSpPr>
          <p:spPr>
            <a:xfrm>
              <a:off x="12109148" y="3382645"/>
              <a:ext cx="1450905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経過観察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8B46426-88B9-42EB-F282-5F1C932F489F}"/>
              </a:ext>
            </a:extLst>
          </p:cNvPr>
          <p:cNvGrpSpPr/>
          <p:nvPr/>
        </p:nvGrpSpPr>
        <p:grpSpPr>
          <a:xfrm>
            <a:off x="4675762" y="4018929"/>
            <a:ext cx="1918684" cy="941654"/>
            <a:chOff x="4532744" y="4728307"/>
            <a:chExt cx="2208810" cy="981699"/>
          </a:xfrm>
        </p:grpSpPr>
        <p:sp>
          <p:nvSpPr>
            <p:cNvPr id="11" name="ひし形 10">
              <a:extLst>
                <a:ext uri="{FF2B5EF4-FFF2-40B4-BE49-F238E27FC236}">
                  <a16:creationId xmlns:a16="http://schemas.microsoft.com/office/drawing/2014/main" id="{515C6AD0-EF49-BCC7-F33D-F3D3932D8076}"/>
                </a:ext>
              </a:extLst>
            </p:cNvPr>
            <p:cNvSpPr/>
            <p:nvPr/>
          </p:nvSpPr>
          <p:spPr>
            <a:xfrm>
              <a:off x="4532744" y="4728307"/>
              <a:ext cx="2207677" cy="981699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BCB7BB9-0B82-FED1-2A49-E39EF85C3BCE}"/>
                </a:ext>
              </a:extLst>
            </p:cNvPr>
            <p:cNvSpPr txBox="1"/>
            <p:nvPr/>
          </p:nvSpPr>
          <p:spPr>
            <a:xfrm>
              <a:off x="4575470" y="5063582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体調が安定したか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BD29E890-12A2-E316-84F3-AC79381E3551}"/>
              </a:ext>
            </a:extLst>
          </p:cNvPr>
          <p:cNvGrpSpPr/>
          <p:nvPr/>
        </p:nvGrpSpPr>
        <p:grpSpPr>
          <a:xfrm>
            <a:off x="966934" y="2663509"/>
            <a:ext cx="2717800" cy="1005588"/>
            <a:chOff x="425734" y="2997588"/>
            <a:chExt cx="2717800" cy="1005588"/>
          </a:xfrm>
        </p:grpSpPr>
        <p:sp>
          <p:nvSpPr>
            <p:cNvPr id="10" name="ひし形 9">
              <a:extLst>
                <a:ext uri="{FF2B5EF4-FFF2-40B4-BE49-F238E27FC236}">
                  <a16:creationId xmlns:a16="http://schemas.microsoft.com/office/drawing/2014/main" id="{5E3A8410-2AA8-6BB5-5ED2-45A4300AC467}"/>
                </a:ext>
              </a:extLst>
            </p:cNvPr>
            <p:cNvSpPr/>
            <p:nvPr/>
          </p:nvSpPr>
          <p:spPr>
            <a:xfrm>
              <a:off x="425734" y="2997588"/>
              <a:ext cx="2717800" cy="1005588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21A76AD-A8CA-4E8F-B9B8-879A10CDB755}"/>
                </a:ext>
              </a:extLst>
            </p:cNvPr>
            <p:cNvSpPr txBox="1"/>
            <p:nvPr/>
          </p:nvSpPr>
          <p:spPr>
            <a:xfrm>
              <a:off x="701592" y="3352549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症状が改善したか</a:t>
              </a:r>
            </a:p>
          </p:txBody>
        </p:sp>
      </p:grp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858BF16-1F47-2857-0625-22518711F957}"/>
              </a:ext>
            </a:extLst>
          </p:cNvPr>
          <p:cNvCxnSpPr>
            <a:stCxn id="79" idx="2"/>
            <a:endCxn id="11" idx="0"/>
          </p:cNvCxnSpPr>
          <p:nvPr/>
        </p:nvCxnSpPr>
        <p:spPr>
          <a:xfrm>
            <a:off x="5627922" y="3372680"/>
            <a:ext cx="6690" cy="64624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98B5C0-EE75-6557-9852-F21B132311F5}"/>
              </a:ext>
            </a:extLst>
          </p:cNvPr>
          <p:cNvSpPr txBox="1"/>
          <p:nvPr/>
        </p:nvSpPr>
        <p:spPr>
          <a:xfrm>
            <a:off x="133635" y="1226279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A3FBDC-B69F-5FCA-C738-1AF31D99E830}"/>
              </a:ext>
            </a:extLst>
          </p:cNvPr>
          <p:cNvSpPr/>
          <p:nvPr/>
        </p:nvSpPr>
        <p:spPr>
          <a:xfrm>
            <a:off x="672472" y="1569358"/>
            <a:ext cx="2200268" cy="254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74E22168-E6B4-720F-2F3B-0ADCF60ED9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684734" y="3164114"/>
            <a:ext cx="945323" cy="218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8B44046A-C033-C67D-4B02-75C8068B71FE}"/>
              </a:ext>
            </a:extLst>
          </p:cNvPr>
          <p:cNvSpPr/>
          <p:nvPr/>
        </p:nvSpPr>
        <p:spPr>
          <a:xfrm>
            <a:off x="4327208" y="1334726"/>
            <a:ext cx="2439351" cy="10423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A684EA4-0D85-2253-810D-4A79E6A07627}"/>
              </a:ext>
            </a:extLst>
          </p:cNvPr>
          <p:cNvSpPr txBox="1"/>
          <p:nvPr/>
        </p:nvSpPr>
        <p:spPr>
          <a:xfrm>
            <a:off x="4661152" y="2984153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339889BC-4B61-3884-6184-1686140CE352}"/>
              </a:ext>
            </a:extLst>
          </p:cNvPr>
          <p:cNvGrpSpPr/>
          <p:nvPr/>
        </p:nvGrpSpPr>
        <p:grpSpPr>
          <a:xfrm>
            <a:off x="106436" y="4036388"/>
            <a:ext cx="3816000" cy="1310311"/>
            <a:chOff x="7634288" y="7691438"/>
            <a:chExt cx="3924000" cy="1379275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8B83A8CE-7455-2368-A284-CF4043984C94}"/>
                </a:ext>
              </a:extLst>
            </p:cNvPr>
            <p:cNvSpPr/>
            <p:nvPr/>
          </p:nvSpPr>
          <p:spPr>
            <a:xfrm>
              <a:off x="7634288" y="7691438"/>
              <a:ext cx="3924000" cy="1379275"/>
            </a:xfrm>
            <a:prstGeom prst="roundRect">
              <a:avLst>
                <a:gd name="adj" fmla="val 574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2B2340F0-73AD-E390-BBDE-D9E138A93AA1}"/>
                </a:ext>
              </a:extLst>
            </p:cNvPr>
            <p:cNvGrpSpPr/>
            <p:nvPr/>
          </p:nvGrpSpPr>
          <p:grpSpPr>
            <a:xfrm>
              <a:off x="7696615" y="7759788"/>
              <a:ext cx="3800200" cy="1240283"/>
              <a:chOff x="8122526" y="7826104"/>
              <a:chExt cx="3800200" cy="1240283"/>
            </a:xfrm>
          </p:grpSpPr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58963F2-23C8-BE8E-BE92-82161E289F96}"/>
                  </a:ext>
                </a:extLst>
              </p:cNvPr>
              <p:cNvSpPr/>
              <p:nvPr/>
            </p:nvSpPr>
            <p:spPr>
              <a:xfrm>
                <a:off x="8122526" y="7826104"/>
                <a:ext cx="3800200" cy="51502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6670E356-A412-00A7-E874-7ADC5B4EA1B4}"/>
                  </a:ext>
                </a:extLst>
              </p:cNvPr>
              <p:cNvSpPr/>
              <p:nvPr/>
            </p:nvSpPr>
            <p:spPr>
              <a:xfrm>
                <a:off x="8122526" y="8326011"/>
                <a:ext cx="3800200" cy="74037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886F6DA-F5C3-EF05-30AB-AD8B4A15BE3E}"/>
              </a:ext>
            </a:extLst>
          </p:cNvPr>
          <p:cNvSpPr txBox="1"/>
          <p:nvPr/>
        </p:nvSpPr>
        <p:spPr>
          <a:xfrm>
            <a:off x="152387" y="4169816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207D0F1-7BC9-359E-3F16-5E52D62388FC}"/>
              </a:ext>
            </a:extLst>
          </p:cNvPr>
          <p:cNvSpPr txBox="1"/>
          <p:nvPr/>
        </p:nvSpPr>
        <p:spPr>
          <a:xfrm>
            <a:off x="453965" y="4195457"/>
            <a:ext cx="3379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に再連絡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C219AED3-1F8A-F790-94AF-4CC43B324D1F}"/>
              </a:ext>
            </a:extLst>
          </p:cNvPr>
          <p:cNvSpPr/>
          <p:nvPr/>
        </p:nvSpPr>
        <p:spPr>
          <a:xfrm>
            <a:off x="543422" y="4204077"/>
            <a:ext cx="2141122" cy="29157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C211A38-2626-1637-2D49-8CC6B7E9EF64}"/>
              </a:ext>
            </a:extLst>
          </p:cNvPr>
          <p:cNvSpPr txBox="1"/>
          <p:nvPr/>
        </p:nvSpPr>
        <p:spPr>
          <a:xfrm>
            <a:off x="149225" y="4612462"/>
            <a:ext cx="139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20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EF62464-672A-3C81-D5DB-E3216A7688B8}"/>
              </a:ext>
            </a:extLst>
          </p:cNvPr>
          <p:cNvCxnSpPr>
            <a:cxnSpLocks/>
          </p:cNvCxnSpPr>
          <p:nvPr/>
        </p:nvCxnSpPr>
        <p:spPr>
          <a:xfrm>
            <a:off x="2325834" y="3683612"/>
            <a:ext cx="0" cy="324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171B732-8B9D-6F6B-C174-90A7AFB30E71}"/>
              </a:ext>
            </a:extLst>
          </p:cNvPr>
          <p:cNvCxnSpPr>
            <a:cxnSpLocks/>
          </p:cNvCxnSpPr>
          <p:nvPr/>
        </p:nvCxnSpPr>
        <p:spPr>
          <a:xfrm flipH="1">
            <a:off x="3884386" y="4492903"/>
            <a:ext cx="809440" cy="630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3C3299B-43D1-0564-716C-E501E7291DC9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34611" y="4960583"/>
            <a:ext cx="1" cy="64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C4212AAA-84D2-8E39-3C46-C6009970C5CA}"/>
              </a:ext>
            </a:extLst>
          </p:cNvPr>
          <p:cNvGrpSpPr/>
          <p:nvPr/>
        </p:nvGrpSpPr>
        <p:grpSpPr>
          <a:xfrm>
            <a:off x="5014002" y="5600886"/>
            <a:ext cx="1277726" cy="339502"/>
            <a:chOff x="892525" y="2849582"/>
            <a:chExt cx="1634558" cy="330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B7DF366F-B891-ED01-349E-70CE23F1DF56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6F0D5D91-0EB4-0EB4-AA17-737AF9A858B2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BE96ED14-5DB8-FB8A-DCBE-251C7DD08627}"/>
              </a:ext>
            </a:extLst>
          </p:cNvPr>
          <p:cNvCxnSpPr>
            <a:cxnSpLocks/>
          </p:cNvCxnSpPr>
          <p:nvPr/>
        </p:nvCxnSpPr>
        <p:spPr>
          <a:xfrm flipH="1">
            <a:off x="2291099" y="5354130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7DD1CF2-E422-5C61-DE3E-406D7ADBE6AC}"/>
              </a:ext>
            </a:extLst>
          </p:cNvPr>
          <p:cNvGrpSpPr/>
          <p:nvPr/>
        </p:nvGrpSpPr>
        <p:grpSpPr>
          <a:xfrm>
            <a:off x="3531755" y="2858762"/>
            <a:ext cx="1143617" cy="346198"/>
            <a:chOff x="4491078" y="4693818"/>
            <a:chExt cx="1143617" cy="346198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60D53B0D-87DC-7E1B-257A-DB4CFEFE594B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9E653C7C-6A1F-FD10-CC76-A610E355ECF4}"/>
                </a:ext>
              </a:extLst>
            </p:cNvPr>
            <p:cNvSpPr txBox="1"/>
            <p:nvPr/>
          </p:nvSpPr>
          <p:spPr>
            <a:xfrm>
              <a:off x="4491078" y="4693818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759D5552-DAC8-A28E-2E9C-D4ABEB49C655}"/>
              </a:ext>
            </a:extLst>
          </p:cNvPr>
          <p:cNvGrpSpPr/>
          <p:nvPr/>
        </p:nvGrpSpPr>
        <p:grpSpPr>
          <a:xfrm>
            <a:off x="5409475" y="4965132"/>
            <a:ext cx="1143617" cy="340435"/>
            <a:chOff x="4491078" y="4701462"/>
            <a:chExt cx="1143617" cy="340435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5E97D11-326F-52FE-9A83-5D60EA7793CF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604620B-D0E5-345A-BE76-F136FAB63F54}"/>
                </a:ext>
              </a:extLst>
            </p:cNvPr>
            <p:cNvSpPr txBox="1"/>
            <p:nvPr/>
          </p:nvSpPr>
          <p:spPr>
            <a:xfrm>
              <a:off x="4491078" y="4703343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018E8C17-3970-79A1-4942-D67544CF086E}"/>
              </a:ext>
            </a:extLst>
          </p:cNvPr>
          <p:cNvGrpSpPr/>
          <p:nvPr/>
        </p:nvGrpSpPr>
        <p:grpSpPr>
          <a:xfrm>
            <a:off x="1308488" y="3624042"/>
            <a:ext cx="1143717" cy="338554"/>
            <a:chOff x="4491482" y="4701462"/>
            <a:chExt cx="1143717" cy="338554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534452BA-80A3-14A4-DC9C-0FD3C17FDDBC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9564190-F395-6788-69BF-F1FC324F3F97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0AA1C9A-AB1C-EFFE-0315-EF32C8ABA94F}"/>
              </a:ext>
            </a:extLst>
          </p:cNvPr>
          <p:cNvGrpSpPr/>
          <p:nvPr/>
        </p:nvGrpSpPr>
        <p:grpSpPr>
          <a:xfrm>
            <a:off x="3778841" y="4111928"/>
            <a:ext cx="1143717" cy="338554"/>
            <a:chOff x="4491482" y="4701462"/>
            <a:chExt cx="1143717" cy="338554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EB63A9F-A4CB-51EA-3EA0-EB30508C7AA6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AA1CF492-370A-9F34-1209-8878C036C372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486C6B0F-C790-DED3-77BE-5241DD23178D}"/>
              </a:ext>
            </a:extLst>
          </p:cNvPr>
          <p:cNvSpPr/>
          <p:nvPr/>
        </p:nvSpPr>
        <p:spPr>
          <a:xfrm>
            <a:off x="4352609" y="42924"/>
            <a:ext cx="972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ED88C56-E129-AC65-C050-E759F150F002}"/>
              </a:ext>
            </a:extLst>
          </p:cNvPr>
          <p:cNvSpPr/>
          <p:nvPr/>
        </p:nvSpPr>
        <p:spPr>
          <a:xfrm>
            <a:off x="5600209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0D549925-5DA3-5C93-A2CB-A62017D6766B}"/>
              </a:ext>
            </a:extLst>
          </p:cNvPr>
          <p:cNvSpPr/>
          <p:nvPr/>
        </p:nvSpPr>
        <p:spPr>
          <a:xfrm>
            <a:off x="6207780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78B5ADF-201C-8A26-C2AC-0B043110534C}"/>
              </a:ext>
            </a:extLst>
          </p:cNvPr>
          <p:cNvSpPr txBox="1"/>
          <p:nvPr/>
        </p:nvSpPr>
        <p:spPr>
          <a:xfrm>
            <a:off x="3447378" y="301102"/>
            <a:ext cx="3447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作成者：　　　　　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1255E2F0-2E40-8C32-593E-C310FDCC7045}"/>
              </a:ext>
            </a:extLst>
          </p:cNvPr>
          <p:cNvSpPr/>
          <p:nvPr/>
        </p:nvSpPr>
        <p:spPr>
          <a:xfrm>
            <a:off x="4350700" y="347802"/>
            <a:ext cx="2376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DCCED59-1097-1455-030E-6279F912E701}"/>
              </a:ext>
            </a:extLst>
          </p:cNvPr>
          <p:cNvSpPr txBox="1"/>
          <p:nvPr/>
        </p:nvSpPr>
        <p:spPr>
          <a:xfrm>
            <a:off x="597306" y="151173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59D9A65-BE73-3C4C-8051-A242DEB4845A}"/>
              </a:ext>
            </a:extLst>
          </p:cNvPr>
          <p:cNvSpPr txBox="1"/>
          <p:nvPr/>
        </p:nvSpPr>
        <p:spPr>
          <a:xfrm>
            <a:off x="500513" y="4177056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AD81AFD-4E89-1900-3616-D5C543B88CE2}"/>
              </a:ext>
            </a:extLst>
          </p:cNvPr>
          <p:cNvGrpSpPr/>
          <p:nvPr/>
        </p:nvGrpSpPr>
        <p:grpSpPr>
          <a:xfrm>
            <a:off x="1709176" y="5612499"/>
            <a:ext cx="1277726" cy="339502"/>
            <a:chOff x="892525" y="2849582"/>
            <a:chExt cx="1634558" cy="330861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83DA01-4622-5969-5590-DC48A056084F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8648E46-10BE-AE3F-1924-CA91630DE6B0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6E7290-71E2-90CB-4783-1E86606CE536}"/>
              </a:ext>
            </a:extLst>
          </p:cNvPr>
          <p:cNvSpPr txBox="1"/>
          <p:nvPr/>
        </p:nvSpPr>
        <p:spPr>
          <a:xfrm>
            <a:off x="-86396" y="9268618"/>
            <a:ext cx="7192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/>
            <a:r>
              <a:rPr kumimoji="1" lang="ja-JP" altLang="en-US" sz="13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仕事が終わった後でも、体調が悪化したと感じたら、すぐに救急隊を呼んでください！</a:t>
            </a:r>
            <a:endParaRPr kumimoji="1" lang="en-US" altLang="ja-JP" sz="13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60000"/>
            <a:r>
              <a:rPr kumimoji="1" lang="ja-JP" altLang="en-US" sz="13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熱中症は回復後に症状が悪化する場合があります！ </a:t>
            </a:r>
            <a:endParaRPr kumimoji="1" lang="en-US" altLang="ja-JP" sz="13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154274B-928A-96C3-7A49-4B453BF828DD}"/>
              </a:ext>
            </a:extLst>
          </p:cNvPr>
          <p:cNvSpPr/>
          <p:nvPr/>
        </p:nvSpPr>
        <p:spPr>
          <a:xfrm>
            <a:off x="3154726" y="5010995"/>
            <a:ext cx="448093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777A64C-480C-8313-6B71-4DEF3674E51E}"/>
              </a:ext>
            </a:extLst>
          </p:cNvPr>
          <p:cNvSpPr/>
          <p:nvPr/>
        </p:nvSpPr>
        <p:spPr>
          <a:xfrm>
            <a:off x="3297451" y="1299831"/>
            <a:ext cx="424860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8E2B53C-AEA5-4525-750F-02E8DE7E80FC}"/>
              </a:ext>
            </a:extLst>
          </p:cNvPr>
          <p:cNvSpPr/>
          <p:nvPr/>
        </p:nvSpPr>
        <p:spPr>
          <a:xfrm>
            <a:off x="1286369" y="1297173"/>
            <a:ext cx="424860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A513A83-F0CD-3CDA-418C-5C2BB38DBB74}"/>
              </a:ext>
            </a:extLst>
          </p:cNvPr>
          <p:cNvSpPr/>
          <p:nvPr/>
        </p:nvSpPr>
        <p:spPr>
          <a:xfrm>
            <a:off x="2100964" y="1930448"/>
            <a:ext cx="844296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A15D56C-93FD-50A4-60FD-1246E236D7FE}"/>
              </a:ext>
            </a:extLst>
          </p:cNvPr>
          <p:cNvSpPr txBox="1"/>
          <p:nvPr/>
        </p:nvSpPr>
        <p:spPr>
          <a:xfrm>
            <a:off x="378530" y="1240625"/>
            <a:ext cx="3767843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・熱中症発症または熱中症患者発見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　　　　　　　　　　　に連絡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5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・作業を中断して応急処置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  </a:t>
            </a:r>
            <a:r>
              <a:rPr kumimoji="1"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（身体冷却・水分補給など）</a:t>
            </a:r>
            <a:endParaRPr kumimoji="1" lang="en-US" altLang="ja-JP" sz="1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1CAA9D0-8788-935E-914F-35378870197F}"/>
              </a:ext>
            </a:extLst>
          </p:cNvPr>
          <p:cNvSpPr/>
          <p:nvPr/>
        </p:nvSpPr>
        <p:spPr>
          <a:xfrm>
            <a:off x="4932374" y="1733551"/>
            <a:ext cx="1599395" cy="229496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85DCB20-23D1-A277-6CE7-BC7E5AFC6F82}"/>
              </a:ext>
            </a:extLst>
          </p:cNvPr>
          <p:cNvSpPr txBox="1"/>
          <p:nvPr/>
        </p:nvSpPr>
        <p:spPr>
          <a:xfrm>
            <a:off x="4381169" y="1410224"/>
            <a:ext cx="248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：あなた</a:t>
            </a:r>
            <a:endParaRPr kumimoji="1" lang="en-US" altLang="ja-JP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（発症者・発見者）</a:t>
            </a:r>
            <a:endParaRPr kumimoji="1" lang="en-US" altLang="ja-JP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：熱中症担当者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E422AA7-6EA4-08F1-85ED-EBFDDF0402AC}"/>
              </a:ext>
            </a:extLst>
          </p:cNvPr>
          <p:cNvSpPr/>
          <p:nvPr/>
        </p:nvSpPr>
        <p:spPr>
          <a:xfrm>
            <a:off x="887579" y="5007177"/>
            <a:ext cx="433524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EC8A648-E98C-855E-C14C-60A660D8979E}"/>
              </a:ext>
            </a:extLst>
          </p:cNvPr>
          <p:cNvSpPr txBox="1"/>
          <p:nvPr/>
        </p:nvSpPr>
        <p:spPr>
          <a:xfrm>
            <a:off x="70916" y="4950838"/>
            <a:ext cx="3913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救急要請 </a:t>
            </a:r>
            <a:r>
              <a:rPr kumimoji="1" lang="ja-JP" altLang="en-US" sz="1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1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kumimoji="1" lang="ja-JP" altLang="en-US" sz="1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近くの病院へ</a:t>
            </a:r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搬送</a:t>
            </a:r>
            <a:endParaRPr kumimoji="1" lang="ja-JP" altLang="en-US" sz="1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EA3473F-2FC0-8A24-0AAC-6F35D32162CD}"/>
              </a:ext>
            </a:extLst>
          </p:cNvPr>
          <p:cNvSpPr/>
          <p:nvPr/>
        </p:nvSpPr>
        <p:spPr>
          <a:xfrm>
            <a:off x="4199590" y="5990919"/>
            <a:ext cx="1465567" cy="332913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A09057-7A45-F564-B0E0-5FE8ADC66602}"/>
              </a:ext>
            </a:extLst>
          </p:cNvPr>
          <p:cNvSpPr txBox="1"/>
          <p:nvPr/>
        </p:nvSpPr>
        <p:spPr>
          <a:xfrm>
            <a:off x="176219" y="5913478"/>
            <a:ext cx="653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熱中症のおそれがある時の</a:t>
            </a:r>
            <a:r>
              <a:rPr kumimoji="1" lang="ja-JP" altLang="en-US" sz="28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連絡体制</a:t>
            </a:r>
            <a:endParaRPr kumimoji="1" lang="ja-JP" altLang="en-US" sz="2000" dirty="0">
              <a:solidFill>
                <a:schemeClr val="accent4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6355590-1768-4291-8C06-A7A62483D844}"/>
              </a:ext>
            </a:extLst>
          </p:cNvPr>
          <p:cNvSpPr/>
          <p:nvPr/>
        </p:nvSpPr>
        <p:spPr>
          <a:xfrm>
            <a:off x="428647" y="8535663"/>
            <a:ext cx="3021940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756AA4BF-255E-DCC1-3489-B2E668FD5CA0}"/>
              </a:ext>
            </a:extLst>
          </p:cNvPr>
          <p:cNvSpPr/>
          <p:nvPr/>
        </p:nvSpPr>
        <p:spPr>
          <a:xfrm>
            <a:off x="432086" y="8775983"/>
            <a:ext cx="621581" cy="183699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02AE0AB6-8444-8044-FB5E-0D4FF80291AC}"/>
              </a:ext>
            </a:extLst>
          </p:cNvPr>
          <p:cNvCxnSpPr>
            <a:cxnSpLocks/>
          </p:cNvCxnSpPr>
          <p:nvPr/>
        </p:nvCxnSpPr>
        <p:spPr>
          <a:xfrm flipH="1">
            <a:off x="2325833" y="2381812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09F82D-ABE7-5C70-7195-CCF22B06396D}"/>
              </a:ext>
            </a:extLst>
          </p:cNvPr>
          <p:cNvGrpSpPr/>
          <p:nvPr/>
        </p:nvGrpSpPr>
        <p:grpSpPr>
          <a:xfrm>
            <a:off x="76672" y="7325031"/>
            <a:ext cx="6728460" cy="1969320"/>
            <a:chOff x="91440" y="7195684"/>
            <a:chExt cx="6728460" cy="1969320"/>
          </a:xfrm>
        </p:grpSpPr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10B906A2-6BA1-179D-B0E7-310B2D0C9F2A}"/>
                </a:ext>
              </a:extLst>
            </p:cNvPr>
            <p:cNvSpPr/>
            <p:nvPr/>
          </p:nvSpPr>
          <p:spPr>
            <a:xfrm>
              <a:off x="91440" y="7195684"/>
              <a:ext cx="3581400" cy="1952290"/>
            </a:xfrm>
            <a:prstGeom prst="roundRect">
              <a:avLst>
                <a:gd name="adj" fmla="val 5564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008C6451-EDE6-C782-A584-B98F4572A37E}"/>
                </a:ext>
              </a:extLst>
            </p:cNvPr>
            <p:cNvSpPr txBox="1"/>
            <p:nvPr/>
          </p:nvSpPr>
          <p:spPr>
            <a:xfrm>
              <a:off x="244375" y="7386158"/>
              <a:ext cx="204651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rgbClr val="0070C0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担当者：</a:t>
              </a:r>
              <a:endParaRPr kumimoji="1" lang="en-US" altLang="ja-JP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endParaRPr kumimoji="1" lang="en-US" altLang="ja-JP" sz="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r>
                <a:rPr kumimoji="1" lang="en-US" altLang="ja-JP" spc="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TEL</a:t>
              </a:r>
              <a:r>
                <a:rPr kumimoji="1" lang="ja-JP" altLang="en-US" spc="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：</a:t>
              </a: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90399811-0DD9-503D-5D5F-496FD401DFEC}"/>
                </a:ext>
              </a:extLst>
            </p:cNvPr>
            <p:cNvSpPr/>
            <p:nvPr/>
          </p:nvSpPr>
          <p:spPr>
            <a:xfrm>
              <a:off x="1257300" y="7338484"/>
              <a:ext cx="2193288" cy="388881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155A3F1E-467F-38E3-91EA-CA2FC767170D}"/>
                </a:ext>
              </a:extLst>
            </p:cNvPr>
            <p:cNvSpPr/>
            <p:nvPr/>
          </p:nvSpPr>
          <p:spPr>
            <a:xfrm>
              <a:off x="1257299" y="7766470"/>
              <a:ext cx="2193288" cy="388881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四角形: 角を丸くする 51">
              <a:extLst>
                <a:ext uri="{FF2B5EF4-FFF2-40B4-BE49-F238E27FC236}">
                  <a16:creationId xmlns:a16="http://schemas.microsoft.com/office/drawing/2014/main" id="{E1D1DD86-B12B-99F3-1EDF-387A508EC04F}"/>
                </a:ext>
              </a:extLst>
            </p:cNvPr>
            <p:cNvSpPr/>
            <p:nvPr/>
          </p:nvSpPr>
          <p:spPr>
            <a:xfrm>
              <a:off x="3749154" y="7195684"/>
              <a:ext cx="3070746" cy="1969320"/>
            </a:xfrm>
            <a:prstGeom prst="roundRect">
              <a:avLst>
                <a:gd name="adj" fmla="val 4597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84B978B3-6406-39D4-FA53-3FFE88E258FF}"/>
                </a:ext>
              </a:extLst>
            </p:cNvPr>
            <p:cNvSpPr txBox="1"/>
            <p:nvPr/>
          </p:nvSpPr>
          <p:spPr>
            <a:xfrm>
              <a:off x="3777651" y="7814906"/>
              <a:ext cx="2046514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近くの病院：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endParaRPr kumimoji="1" lang="en-US" altLang="ja-JP" sz="7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住所：</a:t>
              </a: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1C8441AD-37F8-B488-BAB3-D2D061A25468}"/>
                </a:ext>
              </a:extLst>
            </p:cNvPr>
            <p:cNvSpPr/>
            <p:nvPr/>
          </p:nvSpPr>
          <p:spPr>
            <a:xfrm>
              <a:off x="5119688" y="7845502"/>
              <a:ext cx="1649584" cy="279491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7B43E4B1-ADB8-9161-AB5C-84AEAB3D86DC}"/>
                </a:ext>
              </a:extLst>
            </p:cNvPr>
            <p:cNvSpPr/>
            <p:nvPr/>
          </p:nvSpPr>
          <p:spPr>
            <a:xfrm>
              <a:off x="4531497" y="8195219"/>
              <a:ext cx="2237776" cy="551064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C8261F71-E672-6BD6-AA2D-3D11A8145619}"/>
                </a:ext>
              </a:extLst>
            </p:cNvPr>
            <p:cNvSpPr txBox="1"/>
            <p:nvPr/>
          </p:nvSpPr>
          <p:spPr>
            <a:xfrm>
              <a:off x="3761258" y="8775983"/>
              <a:ext cx="20465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TEL</a:t>
              </a:r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：</a:t>
              </a:r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5B5EB5DE-D60C-7D13-4897-42B296FD667E}"/>
                </a:ext>
              </a:extLst>
            </p:cNvPr>
            <p:cNvSpPr/>
            <p:nvPr/>
          </p:nvSpPr>
          <p:spPr>
            <a:xfrm>
              <a:off x="4531497" y="8806109"/>
              <a:ext cx="2237775" cy="258556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AB88E43E-86BC-F584-C02F-37946FBD8C86}"/>
                </a:ext>
              </a:extLst>
            </p:cNvPr>
            <p:cNvSpPr txBox="1"/>
            <p:nvPr/>
          </p:nvSpPr>
          <p:spPr>
            <a:xfrm>
              <a:off x="3820695" y="7484060"/>
              <a:ext cx="14218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洋上救急要請</a:t>
              </a: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89D2EA1A-62A3-EAD7-C521-EAD6FEF1B4C8}"/>
                </a:ext>
              </a:extLst>
            </p:cNvPr>
            <p:cNvSpPr txBox="1"/>
            <p:nvPr/>
          </p:nvSpPr>
          <p:spPr>
            <a:xfrm>
              <a:off x="157369" y="8232282"/>
              <a:ext cx="3445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・</a:t>
              </a:r>
              <a:r>
                <a:rPr kumimoji="1" lang="en-US" altLang="ja-JP" sz="1600" dirty="0">
                  <a:solidFill>
                    <a:srgbClr val="FF0000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A</a:t>
              </a:r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</a:t>
              </a:r>
              <a:r>
                <a:rPr kumimoji="1" lang="en-US" altLang="ja-JP" sz="1600" dirty="0">
                  <a:solidFill>
                    <a:srgbClr val="0070C0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B</a:t>
              </a:r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に連絡がつかない時は</a:t>
              </a:r>
              <a:endParaRPr kumimoji="1" lang="en-US" altLang="ja-JP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marL="180975"/>
              <a:r>
                <a:rPr kumimoji="1" lang="ja-JP" altLang="en-US" sz="1600" u="sng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応急処置や陸上・洋上救急要請を優先</a:t>
              </a:r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し、事後に</a:t>
              </a:r>
              <a:r>
                <a:rPr kumimoji="1" lang="en-US" altLang="ja-JP" sz="1600" dirty="0">
                  <a:solidFill>
                    <a:srgbClr val="0070C0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B</a:t>
              </a:r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へ連絡すること。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89440538-0968-1467-45F8-DF0D7D642952}"/>
                </a:ext>
              </a:extLst>
            </p:cNvPr>
            <p:cNvSpPr txBox="1"/>
            <p:nvPr/>
          </p:nvSpPr>
          <p:spPr>
            <a:xfrm>
              <a:off x="3820695" y="7213491"/>
              <a:ext cx="14218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陸上救急要請</a:t>
              </a:r>
            </a:p>
          </p:txBody>
        </p:sp>
      </p:grp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99BBD24F-279C-3E07-A45C-B9AE349000CA}"/>
              </a:ext>
            </a:extLst>
          </p:cNvPr>
          <p:cNvSpPr/>
          <p:nvPr/>
        </p:nvSpPr>
        <p:spPr>
          <a:xfrm>
            <a:off x="30001" y="6343282"/>
            <a:ext cx="6786516" cy="597900"/>
          </a:xfrm>
          <a:prstGeom prst="roundRect">
            <a:avLst/>
          </a:prstGeom>
          <a:solidFill>
            <a:srgbClr val="FFFF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C40AA50-154F-7EA3-8CD0-4DF93B49FB6C}"/>
              </a:ext>
            </a:extLst>
          </p:cNvPr>
          <p:cNvSpPr txBox="1"/>
          <p:nvPr/>
        </p:nvSpPr>
        <p:spPr>
          <a:xfrm>
            <a:off x="70916" y="6374284"/>
            <a:ext cx="6733175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accent2"/>
                </a:solidFill>
              </a:rPr>
              <a:t>熱中症が疑われる主な症状例：</a:t>
            </a:r>
            <a:r>
              <a:rPr kumimoji="1" lang="en-US" altLang="ja-JP" sz="1100" b="1" dirty="0">
                <a:solidFill>
                  <a:schemeClr val="accent2"/>
                </a:solidFill>
              </a:rPr>
              <a:t>【</a:t>
            </a:r>
            <a:r>
              <a:rPr kumimoji="1" lang="ja-JP" altLang="en-US" sz="1100" b="1" dirty="0">
                <a:solidFill>
                  <a:schemeClr val="accent2"/>
                </a:solidFill>
              </a:rPr>
              <a:t>他覚症状</a:t>
            </a:r>
            <a:r>
              <a:rPr kumimoji="1" lang="en-US" altLang="ja-JP" sz="1100" b="1" dirty="0">
                <a:solidFill>
                  <a:schemeClr val="accent2"/>
                </a:solidFill>
              </a:rPr>
              <a:t>】</a:t>
            </a:r>
            <a:r>
              <a:rPr kumimoji="1" lang="ja-JP" altLang="en-US" sz="1100" b="1" dirty="0">
                <a:solidFill>
                  <a:schemeClr val="accent2"/>
                </a:solidFill>
              </a:rPr>
              <a:t>ふらつき、生あくび、失神、大量発汗、痙攣  等</a:t>
            </a:r>
            <a:endParaRPr kumimoji="1" lang="en-US" altLang="ja-JP" sz="1100" b="1" dirty="0">
              <a:solidFill>
                <a:schemeClr val="accent2"/>
              </a:solidFill>
            </a:endParaRPr>
          </a:p>
          <a:p>
            <a:r>
              <a:rPr kumimoji="1" lang="ja-JP" altLang="en-US" sz="1100" b="1" dirty="0">
                <a:solidFill>
                  <a:schemeClr val="accent2"/>
                </a:solidFill>
              </a:rPr>
              <a:t>　　　　　　　　　　　　　　</a:t>
            </a:r>
            <a:r>
              <a:rPr kumimoji="1" lang="en-US" altLang="ja-JP" sz="1100" b="1" dirty="0">
                <a:solidFill>
                  <a:schemeClr val="accent2"/>
                </a:solidFill>
              </a:rPr>
              <a:t>【</a:t>
            </a:r>
            <a:r>
              <a:rPr kumimoji="1" lang="ja-JP" altLang="en-US" sz="1100" b="1" dirty="0">
                <a:solidFill>
                  <a:schemeClr val="accent2"/>
                </a:solidFill>
              </a:rPr>
              <a:t>自覚症状</a:t>
            </a:r>
            <a:r>
              <a:rPr kumimoji="1" lang="en-US" altLang="ja-JP" sz="1100" b="1" dirty="0">
                <a:solidFill>
                  <a:schemeClr val="accent2"/>
                </a:solidFill>
              </a:rPr>
              <a:t>】</a:t>
            </a:r>
            <a:r>
              <a:rPr kumimoji="1" lang="ja-JP" altLang="en-US" sz="1100" b="1" dirty="0">
                <a:solidFill>
                  <a:schemeClr val="accent2"/>
                </a:solidFill>
              </a:rPr>
              <a:t>めまい、筋肉痛・筋肉の硬直（こむら返り）、頭痛、</a:t>
            </a:r>
            <a:endParaRPr kumimoji="1" lang="en-US" altLang="ja-JP" sz="1100" b="1" dirty="0">
              <a:solidFill>
                <a:schemeClr val="accent2"/>
              </a:solidFill>
            </a:endParaRPr>
          </a:p>
          <a:p>
            <a:r>
              <a:rPr kumimoji="1" lang="ja-JP" altLang="en-US" sz="1100" b="1" dirty="0">
                <a:solidFill>
                  <a:schemeClr val="accent2"/>
                </a:solidFill>
              </a:rPr>
              <a:t>　　　　　　　　　　　　　　　　　　　　不快感、吐き気、倦怠感、高体温  等</a:t>
            </a:r>
            <a:endParaRPr kumimoji="1" lang="en-US" altLang="ja-JP" sz="1100" b="1" dirty="0">
              <a:solidFill>
                <a:schemeClr val="accent2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ED23A3-C9DD-38AD-4E92-B46E25055214}"/>
              </a:ext>
            </a:extLst>
          </p:cNvPr>
          <p:cNvSpPr/>
          <p:nvPr/>
        </p:nvSpPr>
        <p:spPr>
          <a:xfrm>
            <a:off x="5458625" y="7360324"/>
            <a:ext cx="1003167" cy="253627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5397096-729F-C98D-6EFD-59AEF8259FD8}"/>
              </a:ext>
            </a:extLst>
          </p:cNvPr>
          <p:cNvSpPr/>
          <p:nvPr/>
        </p:nvSpPr>
        <p:spPr>
          <a:xfrm>
            <a:off x="5458625" y="7633300"/>
            <a:ext cx="1003167" cy="253627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ED1AD9B-88F1-6E7E-5A0A-A364C765EF28}"/>
              </a:ext>
            </a:extLst>
          </p:cNvPr>
          <p:cNvSpPr txBox="1"/>
          <p:nvPr/>
        </p:nvSpPr>
        <p:spPr>
          <a:xfrm>
            <a:off x="5021002" y="7584369"/>
            <a:ext cx="1857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１１８</a:t>
            </a:r>
            <a:r>
              <a:rPr kumimoji="1"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番</a:t>
            </a:r>
            <a:endParaRPr kumimoji="1" lang="ja-JP" altLang="en-US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21AF6E7-1B04-A146-4969-40D6A25DF9C7}"/>
              </a:ext>
            </a:extLst>
          </p:cNvPr>
          <p:cNvSpPr txBox="1"/>
          <p:nvPr/>
        </p:nvSpPr>
        <p:spPr>
          <a:xfrm>
            <a:off x="5021002" y="7317683"/>
            <a:ext cx="1857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１１９</a:t>
            </a:r>
            <a:r>
              <a:rPr kumimoji="1"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番</a:t>
            </a:r>
            <a:endParaRPr kumimoji="1" lang="ja-JP" altLang="en-US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36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293</Words>
  <Application>Microsoft Office PowerPoint</Application>
  <PresentationFormat>A4 210 x 297 mm</PresentationFormat>
  <Paragraphs>57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NP-B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2026-06-05T09:07:57Z</dcterms:created>
  <dcterms:modified xsi:type="dcterms:W3CDTF">2026-06-05T09:08:07Z</dcterms:modified>
</cp:coreProperties>
</file>